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792" r:id="rId1"/>
  </p:sldMasterIdLst>
  <p:sldIdLst>
    <p:sldId id="256" r:id="rId2"/>
    <p:sldId id="257" r:id="rId3"/>
    <p:sldId id="261" r:id="rId4"/>
    <p:sldId id="259" r:id="rId5"/>
    <p:sldId id="260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77"/>
    <p:restoredTop sz="94624"/>
  </p:normalViewPr>
  <p:slideViewPr>
    <p:cSldViewPr snapToGrid="0" snapToObjects="1">
      <p:cViewPr varScale="1">
        <p:scale>
          <a:sx n="111" d="100"/>
          <a:sy n="111" d="100"/>
        </p:scale>
        <p:origin x="4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4" y="2514601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4" y="4777381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10/24/15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1" y="4323812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4529542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9064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4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10/24/15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31781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3244141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76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50" y="609600"/>
            <a:ext cx="839392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5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4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10/24/15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8" y="31781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3244141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2146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2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10/24/15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9637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50" y="609600"/>
            <a:ext cx="839392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10/24/15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389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10/24/15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4393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10/24/15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75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3" y="627407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7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10/24/15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97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10/24/15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643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4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10/24/15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31781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3244141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172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10/24/15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787784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3079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4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30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5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10/24/15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787784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192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10/24/15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649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10/24/15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7124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90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4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10/24/15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249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10/24/15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2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5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3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2557A-7053-4340-A874-8AB926A8EDA1}" type="datetimeFigureOut">
              <a:rPr lang="en-US" smtClean="0"/>
              <a:pPr/>
              <a:t>10/24/15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4" y="6135810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4" y="787784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0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93" r:id="rId1"/>
    <p:sldLayoutId id="2147484794" r:id="rId2"/>
    <p:sldLayoutId id="2147484795" r:id="rId3"/>
    <p:sldLayoutId id="2147484796" r:id="rId4"/>
    <p:sldLayoutId id="2147484797" r:id="rId5"/>
    <p:sldLayoutId id="2147484798" r:id="rId6"/>
    <p:sldLayoutId id="2147484799" r:id="rId7"/>
    <p:sldLayoutId id="2147484800" r:id="rId8"/>
    <p:sldLayoutId id="2147484801" r:id="rId9"/>
    <p:sldLayoutId id="2147484802" r:id="rId10"/>
    <p:sldLayoutId id="2147484803" r:id="rId11"/>
    <p:sldLayoutId id="2147484804" r:id="rId12"/>
    <p:sldLayoutId id="2147484805" r:id="rId13"/>
    <p:sldLayoutId id="2147484806" r:id="rId14"/>
    <p:sldLayoutId id="2147484807" r:id="rId15"/>
    <p:sldLayoutId id="2147484808" r:id="rId16"/>
  </p:sldLayoutIdLst>
  <p:txStyles>
    <p:titleStyle>
      <a:lvl1pPr algn="l" defTabSz="457189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esanta.com/mongoose" TargetMode="External"/><Relationship Id="rId3" Type="http://schemas.openxmlformats.org/officeDocument/2006/relationships/hyperlink" Target="https://github.com/cesanta/mongoose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rive.google.com/file/d/0B4U68_kgJNwJTE1vS0x0Sk1WbHM/view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</a:t>
            </a:r>
            <a:r>
              <a:rPr lang="ko-KR" altLang="en-US" dirty="0" smtClean="0"/>
              <a:t>로 만들어보는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>Web API - #1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 Open</a:t>
            </a:r>
            <a:r>
              <a:rPr lang="ko-KR" altLang="en-US" dirty="0" smtClean="0"/>
              <a:t> </a:t>
            </a:r>
            <a:r>
              <a:rPr lang="en-US" dirty="0" smtClean="0"/>
              <a:t>Source </a:t>
            </a:r>
            <a:r>
              <a:rPr lang="ko-KR" altLang="en-US" dirty="0" smtClean="0"/>
              <a:t>스터디 모임</a:t>
            </a:r>
            <a:endParaRPr lang="en-US" altLang="ko-KR" dirty="0" smtClean="0"/>
          </a:p>
          <a:p>
            <a:r>
              <a:rPr lang="ko-KR" altLang="en-US" dirty="0" smtClean="0"/>
              <a:t>김만수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39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순서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스터디 소개</a:t>
            </a:r>
          </a:p>
          <a:p>
            <a:pPr lvl="1"/>
            <a:r>
              <a:rPr lang="ko-KR" altLang="en-US" dirty="0" smtClean="0"/>
              <a:t>목표</a:t>
            </a:r>
          </a:p>
          <a:p>
            <a:pPr lvl="1"/>
            <a:r>
              <a:rPr lang="ko-KR" altLang="en-US" dirty="0" smtClean="0"/>
              <a:t>일정</a:t>
            </a:r>
          </a:p>
          <a:p>
            <a:pPr lvl="1"/>
            <a:endParaRPr lang="ko-KR" altLang="en-US" dirty="0" smtClean="0"/>
          </a:p>
          <a:p>
            <a:r>
              <a:rPr lang="ko-KR" altLang="en-US" dirty="0" smtClean="0"/>
              <a:t>제 </a:t>
            </a:r>
            <a:r>
              <a:rPr lang="en-US" altLang="ko-KR" dirty="0" smtClean="0"/>
              <a:t>1</a:t>
            </a:r>
            <a:r>
              <a:rPr lang="ko-KR" altLang="en-US" dirty="0" smtClean="0"/>
              <a:t> 강의</a:t>
            </a:r>
            <a:endParaRPr lang="en-US" dirty="0" smtClean="0"/>
          </a:p>
          <a:p>
            <a:pPr lvl="1"/>
            <a:r>
              <a:rPr lang="en-US" dirty="0" smtClean="0"/>
              <a:t>Web Server</a:t>
            </a:r>
            <a:r>
              <a:rPr lang="ko-KR" altLang="en-US" dirty="0"/>
              <a:t> </a:t>
            </a:r>
            <a:r>
              <a:rPr lang="ko-KR" altLang="en-US" dirty="0" smtClean="0"/>
              <a:t>구조</a:t>
            </a:r>
          </a:p>
          <a:p>
            <a:pPr lvl="1"/>
            <a:r>
              <a:rPr lang="en-US" dirty="0" smtClean="0"/>
              <a:t>Mongoose Web Server </a:t>
            </a:r>
            <a:r>
              <a:rPr lang="ko-KR" altLang="en-US" dirty="0" smtClean="0"/>
              <a:t>소개</a:t>
            </a:r>
          </a:p>
          <a:p>
            <a:pPr lvl="1"/>
            <a:r>
              <a:rPr lang="ko-KR" altLang="en-US" dirty="0" smtClean="0"/>
              <a:t>실습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50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</a:t>
            </a:r>
            <a:r>
              <a:rPr lang="ko-KR" altLang="en-US" dirty="0" smtClean="0"/>
              <a:t>로 만들어보는 </a:t>
            </a:r>
            <a:r>
              <a:rPr lang="en-US" altLang="ko-KR" dirty="0" smtClean="0"/>
              <a:t>Web API </a:t>
            </a:r>
            <a:r>
              <a:rPr lang="ko-KR" altLang="en-US" dirty="0" smtClean="0"/>
              <a:t>소개</a:t>
            </a:r>
            <a:r>
              <a:rPr lang="en-US" altLang="ko-KR" dirty="0" smtClean="0"/>
              <a:t>(1/2)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목표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err="1" smtClean="0"/>
              <a:t>bootst</a:t>
            </a:r>
            <a:r>
              <a:rPr lang="en-US" altLang="ko-KR" dirty="0" smtClean="0"/>
              <a:t> C++ Library </a:t>
            </a:r>
            <a:r>
              <a:rPr lang="ko-KR" altLang="en-US" dirty="0" smtClean="0"/>
              <a:t>기반</a:t>
            </a:r>
            <a:endParaRPr lang="en-US" altLang="ko-KR" dirty="0" smtClean="0"/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smtClean="0"/>
              <a:t>Win32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Linux</a:t>
            </a:r>
            <a:r>
              <a:rPr lang="ko-KR" altLang="en-US" dirty="0" smtClean="0"/>
              <a:t>를 지원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err="1" smtClean="0"/>
              <a:t>RESTful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기반 </a:t>
            </a:r>
            <a:r>
              <a:rPr lang="en-US" altLang="ko-KR" dirty="0" smtClean="0"/>
              <a:t>Web API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 </a:t>
            </a:r>
            <a:r>
              <a:rPr lang="ko-KR" altLang="en-US" dirty="0" smtClean="0"/>
              <a:t>및 구현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smtClean="0"/>
              <a:t>Web API</a:t>
            </a:r>
            <a:r>
              <a:rPr lang="ko-KR" altLang="en-US" dirty="0" smtClean="0"/>
              <a:t>기반 </a:t>
            </a:r>
            <a:r>
              <a:rPr lang="en-US" altLang="ko-KR" dirty="0" err="1" smtClean="0"/>
              <a:t>IoT</a:t>
            </a:r>
            <a:r>
              <a:rPr lang="en-US" altLang="ko-KR" dirty="0" smtClean="0"/>
              <a:t> Device Manager</a:t>
            </a:r>
            <a:endParaRPr lang="ko-KR" altLang="en-US" dirty="0" smtClean="0"/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smtClean="0"/>
              <a:t>PC</a:t>
            </a:r>
            <a:r>
              <a:rPr lang="ko-KR" altLang="en-US" dirty="0" smtClean="0"/>
              <a:t> 및 </a:t>
            </a:r>
            <a:r>
              <a:rPr lang="en-US" altLang="ko-KR" dirty="0" smtClean="0"/>
              <a:t>JavaScript</a:t>
            </a:r>
            <a:r>
              <a:rPr lang="ko-KR" altLang="en-US" dirty="0" smtClean="0"/>
              <a:t>기반 </a:t>
            </a:r>
            <a:r>
              <a:rPr lang="en-US" altLang="ko-KR" dirty="0" smtClean="0"/>
              <a:t>Example App </a:t>
            </a:r>
            <a:r>
              <a:rPr lang="ko-KR" altLang="en-US" dirty="0" smtClean="0"/>
              <a:t>구현</a:t>
            </a:r>
            <a:endParaRPr lang="en-US" altLang="ko-KR" dirty="0" smtClean="0"/>
          </a:p>
          <a:p>
            <a:pPr marL="800088" lvl="1" indent="-342900">
              <a:buFont typeface="+mj-lt"/>
              <a:buAutoNum type="arabicPeriod"/>
            </a:pPr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13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</a:t>
            </a:r>
            <a:r>
              <a:rPr lang="ko-KR" altLang="en-US" dirty="0" smtClean="0"/>
              <a:t>로 만들어보는 </a:t>
            </a:r>
            <a:r>
              <a:rPr lang="en-US" altLang="ko-KR" dirty="0" smtClean="0"/>
              <a:t>Web API </a:t>
            </a:r>
            <a:r>
              <a:rPr lang="ko-KR" altLang="en-US" dirty="0" smtClean="0"/>
              <a:t>소개 </a:t>
            </a:r>
            <a:r>
              <a:rPr lang="en-US" altLang="ko-KR" dirty="0" smtClean="0"/>
              <a:t>-</a:t>
            </a:r>
            <a:r>
              <a:rPr lang="ko-KR" altLang="en-US" dirty="0" smtClean="0"/>
              <a:t> 일정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일정</a:t>
            </a:r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6686972"/>
              </p:ext>
            </p:extLst>
          </p:nvPr>
        </p:nvGraphicFramePr>
        <p:xfrm>
          <a:off x="2656688" y="2909891"/>
          <a:ext cx="4405015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853"/>
                <a:gridCol w="373616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/>
                        <a:t>날짜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 smtClean="0"/>
                        <a:t>내용</a:t>
                      </a:r>
                      <a:endParaRPr lang="en-US" sz="1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10/11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ko-KR" altLang="en-US" sz="1400" baseline="0" dirty="0" smtClean="0"/>
                        <a:t>스터디 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Web Server </a:t>
                      </a:r>
                      <a:r>
                        <a:rPr lang="ko-KR" altLang="en-US" sz="1400" dirty="0" smtClean="0"/>
                        <a:t>구조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Mongoose Server </a:t>
                      </a:r>
                      <a:r>
                        <a:rPr lang="ko-KR" altLang="en-US" sz="1400" dirty="0" smtClean="0"/>
                        <a:t>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10/15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Boost</a:t>
                      </a:r>
                      <a:r>
                        <a:rPr lang="en-US" sz="1400" baseline="0" dirty="0" smtClean="0"/>
                        <a:t> C++ Library </a:t>
                      </a:r>
                      <a:r>
                        <a:rPr lang="ko-KR" altLang="en-US" sz="1400" baseline="0" dirty="0" smtClean="0"/>
                        <a:t>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baseline="0" dirty="0" smtClean="0"/>
                        <a:t>Component Diagram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baseline="0" dirty="0" smtClean="0"/>
                        <a:t>Core API </a:t>
                      </a:r>
                      <a:r>
                        <a:rPr lang="ko-KR" altLang="en-US" sz="1400" baseline="0" dirty="0" smtClean="0"/>
                        <a:t>설계 및 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11/01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Common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dirty="0" smtClean="0"/>
                        <a:t>Web Server </a:t>
                      </a:r>
                      <a:r>
                        <a:rPr lang="ko-KR" altLang="en-US" sz="1400" dirty="0" smtClean="0"/>
                        <a:t>설계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ko-KR" altLang="en-US" sz="1400" dirty="0" smtClean="0"/>
                        <a:t>리뷰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Common Web</a:t>
                      </a:r>
                      <a:r>
                        <a:rPr lang="en-US" altLang="ko-KR" sz="1400" baseline="0" dirty="0" smtClean="0"/>
                        <a:t> Server </a:t>
                      </a:r>
                      <a:r>
                        <a:rPr lang="ko-KR" altLang="en-US" sz="1400" baseline="0" dirty="0" smtClean="0"/>
                        <a:t>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baseline="0" dirty="0" smtClean="0"/>
                        <a:t>Mongoose Server </a:t>
                      </a:r>
                      <a:r>
                        <a:rPr lang="ko-KR" altLang="en-US" sz="1400" baseline="0" dirty="0" smtClean="0"/>
                        <a:t>포팅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303923"/>
              </p:ext>
            </p:extLst>
          </p:nvPr>
        </p:nvGraphicFramePr>
        <p:xfrm>
          <a:off x="7245286" y="2909891"/>
          <a:ext cx="4405015" cy="372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853"/>
                <a:gridCol w="373616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/>
                        <a:t>날짜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 smtClean="0"/>
                        <a:t>내용</a:t>
                      </a:r>
                      <a:endParaRPr lang="en-US" sz="1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11/08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err="1" smtClean="0"/>
                        <a:t>RESTFul</a:t>
                      </a:r>
                      <a:r>
                        <a:rPr lang="en-US" altLang="ko-KR" sz="1400" dirty="0" smtClean="0"/>
                        <a:t> API </a:t>
                      </a:r>
                      <a:r>
                        <a:rPr lang="ko-KR" altLang="en-US" sz="1400" dirty="0" smtClean="0"/>
                        <a:t>소개</a:t>
                      </a:r>
                      <a:endParaRPr lang="en-US" altLang="ko-KR" sz="1400" dirty="0" smtClean="0"/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Xml </a:t>
                      </a:r>
                      <a:r>
                        <a:rPr lang="ko-KR" altLang="en-US" sz="1400" dirty="0" smtClean="0"/>
                        <a:t>및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en-US" altLang="ko-KR" sz="1400" dirty="0" err="1" smtClean="0"/>
                        <a:t>Json</a:t>
                      </a:r>
                      <a:r>
                        <a:rPr lang="en-US" altLang="ko-KR" sz="1400" dirty="0" smtClean="0"/>
                        <a:t> Parser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소개 및 포팅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Chatting</a:t>
                      </a:r>
                      <a:r>
                        <a:rPr lang="en-US" altLang="ko-KR" sz="1400" baseline="0" dirty="0" smtClean="0"/>
                        <a:t> Web API</a:t>
                      </a:r>
                      <a:r>
                        <a:rPr lang="ko-KR" altLang="en-US" sz="1400" baseline="0" dirty="0" smtClean="0"/>
                        <a:t> 설계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baseline="0" dirty="0" smtClean="0"/>
                        <a:t>실습</a:t>
                      </a:r>
                      <a:endParaRPr lang="en-US" altLang="ko-KR" sz="1400" baseline="0" dirty="0" smtClean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11/15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Chatting Web API </a:t>
                      </a:r>
                      <a:r>
                        <a:rPr lang="ko-KR" altLang="en-US" sz="1400" dirty="0" smtClean="0"/>
                        <a:t>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Client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구현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및 연동 시험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11/22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400" dirty="0" err="1" smtClean="0"/>
                        <a:t>IoT</a:t>
                      </a:r>
                      <a:r>
                        <a:rPr lang="en-US" sz="1400" dirty="0" smtClean="0"/>
                        <a:t> Device Manager </a:t>
                      </a:r>
                      <a:r>
                        <a:rPr lang="ko-KR" altLang="en-US" sz="1400" dirty="0" smtClean="0"/>
                        <a:t>설계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동작 시나리오 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err="1" smtClean="0"/>
                        <a:t>IoT</a:t>
                      </a:r>
                      <a:r>
                        <a:rPr lang="en-US" sz="1400" baseline="0" dirty="0" smtClean="0"/>
                        <a:t> Device Manager </a:t>
                      </a:r>
                      <a:r>
                        <a:rPr lang="ko-KR" altLang="en-US" sz="1400" baseline="0" dirty="0" smtClean="0"/>
                        <a:t>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smtClean="0"/>
                        <a:t>11/29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샘플 </a:t>
                      </a:r>
                      <a:r>
                        <a:rPr lang="en-US" altLang="ko-KR" sz="1400" dirty="0" smtClean="0"/>
                        <a:t>Device</a:t>
                      </a:r>
                      <a:r>
                        <a:rPr lang="ko-KR" altLang="en-US" sz="1400" dirty="0" smtClean="0"/>
                        <a:t> 설계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ko-KR" altLang="en-US" sz="1400" dirty="0" smtClean="0"/>
                        <a:t>및 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err="1" smtClean="0"/>
                        <a:t>IoT</a:t>
                      </a:r>
                      <a:r>
                        <a:rPr lang="en-US" sz="1400" dirty="0" smtClean="0"/>
                        <a:t> Device Manager </a:t>
                      </a:r>
                      <a:r>
                        <a:rPr lang="ko-KR" altLang="en-US" sz="1400" dirty="0" smtClean="0"/>
                        <a:t>연동</a:t>
                      </a:r>
                      <a:endParaRPr lang="en-US" sz="1400" dirty="0" smtClean="0"/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852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 </a:t>
            </a:r>
            <a:r>
              <a:rPr lang="en-US" altLang="ko-KR" dirty="0" smtClean="0"/>
              <a:t>1</a:t>
            </a:r>
            <a:r>
              <a:rPr lang="ko-KR" altLang="en-US" dirty="0" smtClean="0"/>
              <a:t> 강</a:t>
            </a:r>
            <a:br>
              <a:rPr lang="ko-KR" altLang="en-US" dirty="0" smtClean="0"/>
            </a:br>
            <a:r>
              <a:rPr lang="en-US" altLang="ko-KR" dirty="0" smtClean="0"/>
              <a:t>Web Server</a:t>
            </a:r>
            <a:r>
              <a:rPr lang="ko-KR" altLang="en-US" dirty="0" smtClean="0"/>
              <a:t> 소개</a:t>
            </a:r>
            <a:r>
              <a:rPr lang="en-US" altLang="ko-KR" dirty="0" smtClean="0"/>
              <a:t> – CGI </a:t>
            </a:r>
            <a:r>
              <a:rPr lang="ko-KR" altLang="en-US" dirty="0" smtClean="0"/>
              <a:t>기반</a:t>
            </a:r>
            <a:endParaRPr lang="en-US" dirty="0"/>
          </a:p>
        </p:txBody>
      </p:sp>
      <p:sp>
        <p:nvSpPr>
          <p:cNvPr id="36" name="모서리가 둥근 직사각형 5"/>
          <p:cNvSpPr/>
          <p:nvPr/>
        </p:nvSpPr>
        <p:spPr>
          <a:xfrm>
            <a:off x="3971232" y="2631571"/>
            <a:ext cx="830292" cy="4103531"/>
          </a:xfrm>
          <a:prstGeom prst="roundRect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Web Server</a:t>
            </a:r>
            <a:endParaRPr kumimoji="0" lang="ko-KR" altLang="en-US" sz="1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cxnSp>
        <p:nvCxnSpPr>
          <p:cNvPr id="38" name="직선 화살표 연결선 8"/>
          <p:cNvCxnSpPr>
            <a:endCxn id="71" idx="3"/>
          </p:cNvCxnSpPr>
          <p:nvPr/>
        </p:nvCxnSpPr>
        <p:spPr>
          <a:xfrm flipH="1" flipV="1">
            <a:off x="7441041" y="4256295"/>
            <a:ext cx="1670089" cy="284972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0" name="모서리가 둥근 직사각형 11"/>
          <p:cNvSpPr/>
          <p:nvPr/>
        </p:nvSpPr>
        <p:spPr>
          <a:xfrm>
            <a:off x="1227916" y="2762549"/>
            <a:ext cx="1248747" cy="436605"/>
          </a:xfrm>
          <a:prstGeom prst="roundRect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Web Directory</a:t>
            </a:r>
          </a:p>
        </p:txBody>
      </p:sp>
      <p:sp>
        <p:nvSpPr>
          <p:cNvPr id="41" name="모서리가 둥근 직사각형 12"/>
          <p:cNvSpPr/>
          <p:nvPr/>
        </p:nvSpPr>
        <p:spPr>
          <a:xfrm>
            <a:off x="1227916" y="3367832"/>
            <a:ext cx="1248747" cy="436605"/>
          </a:xfrm>
          <a:prstGeom prst="roundRect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CGI Engine</a:t>
            </a:r>
            <a:endParaRPr kumimoji="0" lang="ko-KR" altLang="en-US" sz="1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sp>
        <p:nvSpPr>
          <p:cNvPr id="42" name="모서리가 둥근 직사각형 13"/>
          <p:cNvSpPr/>
          <p:nvPr/>
        </p:nvSpPr>
        <p:spPr>
          <a:xfrm>
            <a:off x="1227916" y="4337308"/>
            <a:ext cx="1248747" cy="755751"/>
          </a:xfrm>
          <a:prstGeom prst="roundRect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ASP Engine</a:t>
            </a:r>
            <a:b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</a:b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(Server Script Processor)</a:t>
            </a:r>
            <a:endParaRPr kumimoji="0" lang="ko-KR" altLang="en-US" sz="1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sp>
        <p:nvSpPr>
          <p:cNvPr id="43" name="모서리가 둥근 직사각형 14"/>
          <p:cNvSpPr/>
          <p:nvPr/>
        </p:nvSpPr>
        <p:spPr>
          <a:xfrm>
            <a:off x="153619" y="2631572"/>
            <a:ext cx="767647" cy="3207666"/>
          </a:xfrm>
          <a:prstGeom prst="roundRect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DB</a:t>
            </a:r>
            <a:endParaRPr kumimoji="0" lang="ko-KR" altLang="en-US" sz="1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cxnSp>
        <p:nvCxnSpPr>
          <p:cNvPr id="44" name="직선 화살표 연결선 16"/>
          <p:cNvCxnSpPr>
            <a:endCxn id="45" idx="3"/>
          </p:cNvCxnSpPr>
          <p:nvPr/>
        </p:nvCxnSpPr>
        <p:spPr>
          <a:xfrm flipH="1" flipV="1">
            <a:off x="3537391" y="2819429"/>
            <a:ext cx="395451" cy="161424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5" name="TextBox 44"/>
          <p:cNvSpPr txBox="1"/>
          <p:nvPr/>
        </p:nvSpPr>
        <p:spPr>
          <a:xfrm>
            <a:off x="2426189" y="2688624"/>
            <a:ext cx="1111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3. Find </a:t>
            </a:r>
            <a:r>
              <a:rPr lang="en-US" altLang="ko-KR" sz="1100" dirty="0" err="1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xxx.asp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cxnSp>
        <p:nvCxnSpPr>
          <p:cNvPr id="46" name="직선 화살표 연결선 19"/>
          <p:cNvCxnSpPr/>
          <p:nvPr/>
        </p:nvCxnSpPr>
        <p:spPr>
          <a:xfrm flipH="1">
            <a:off x="2500252" y="4903478"/>
            <a:ext cx="1432588" cy="0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7" name="TextBox 46"/>
          <p:cNvSpPr txBox="1"/>
          <p:nvPr/>
        </p:nvSpPr>
        <p:spPr>
          <a:xfrm>
            <a:off x="2476663" y="4476012"/>
            <a:ext cx="17395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5. GET Method </a:t>
            </a:r>
            <a:r>
              <a:rPr lang="ko-KR" altLang="en-US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일 때</a:t>
            </a:r>
            <a:endParaRPr lang="en-US" altLang="ko-KR" sz="1100" dirty="0" smtClean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   Convert ASP to HTML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cxnSp>
        <p:nvCxnSpPr>
          <p:cNvPr id="48" name="직선 화살표 연결선 23"/>
          <p:cNvCxnSpPr>
            <a:stCxn id="42" idx="1"/>
          </p:cNvCxnSpPr>
          <p:nvPr/>
        </p:nvCxnSpPr>
        <p:spPr>
          <a:xfrm flipH="1">
            <a:off x="908691" y="4715184"/>
            <a:ext cx="319225" cy="9744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9" name="직선 화살표 연결선 24"/>
          <p:cNvCxnSpPr/>
          <p:nvPr/>
        </p:nvCxnSpPr>
        <p:spPr>
          <a:xfrm flipH="1">
            <a:off x="2476664" y="3699777"/>
            <a:ext cx="1406975" cy="1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50" name="TextBox 49"/>
          <p:cNvSpPr txBox="1"/>
          <p:nvPr/>
        </p:nvSpPr>
        <p:spPr>
          <a:xfrm>
            <a:off x="2426189" y="3407548"/>
            <a:ext cx="15696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4. POST Method</a:t>
            </a:r>
            <a:r>
              <a:rPr lang="ko-KR" altLang="en-US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일 때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cxnSp>
        <p:nvCxnSpPr>
          <p:cNvPr id="51" name="직선 화살표 연결선 30"/>
          <p:cNvCxnSpPr/>
          <p:nvPr/>
        </p:nvCxnSpPr>
        <p:spPr>
          <a:xfrm flipH="1">
            <a:off x="921266" y="3586136"/>
            <a:ext cx="306650" cy="7108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2" name="직선 화살표 연결선 31"/>
          <p:cNvCxnSpPr>
            <a:stCxn id="46" idx="2"/>
            <a:endCxn id="47" idx="0"/>
          </p:cNvCxnSpPr>
          <p:nvPr/>
        </p:nvCxnSpPr>
        <p:spPr>
          <a:xfrm>
            <a:off x="1852290" y="3804437"/>
            <a:ext cx="0" cy="532871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53" name="세로로 말린 두루마리 모양 37"/>
          <p:cNvSpPr/>
          <p:nvPr/>
        </p:nvSpPr>
        <p:spPr>
          <a:xfrm>
            <a:off x="1435552" y="5649165"/>
            <a:ext cx="862838" cy="864974"/>
          </a:xfrm>
          <a:prstGeom prst="verticalScroll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html</a:t>
            </a:r>
            <a:endParaRPr kumimoji="0" lang="ko-KR" altLang="en-US" sz="1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cxnSp>
        <p:nvCxnSpPr>
          <p:cNvPr id="54" name="직선 화살표 연결선 38"/>
          <p:cNvCxnSpPr/>
          <p:nvPr/>
        </p:nvCxnSpPr>
        <p:spPr>
          <a:xfrm>
            <a:off x="1852290" y="5059231"/>
            <a:ext cx="0" cy="532871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5" name="직선 화살표 연결선 40"/>
          <p:cNvCxnSpPr/>
          <p:nvPr/>
        </p:nvCxnSpPr>
        <p:spPr>
          <a:xfrm flipH="1" flipV="1">
            <a:off x="4839916" y="2980852"/>
            <a:ext cx="992473" cy="963683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56" name="TextBox 55"/>
          <p:cNvSpPr txBox="1"/>
          <p:nvPr/>
        </p:nvSpPr>
        <p:spPr>
          <a:xfrm>
            <a:off x="5103664" y="3001196"/>
            <a:ext cx="17203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2. GET or POST Method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cxnSp>
        <p:nvCxnSpPr>
          <p:cNvPr id="57" name="직선 화살표 연결선 44"/>
          <p:cNvCxnSpPr/>
          <p:nvPr/>
        </p:nvCxnSpPr>
        <p:spPr>
          <a:xfrm flipV="1">
            <a:off x="2220390" y="6217706"/>
            <a:ext cx="1750842" cy="1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8" name="직선 화살표 연결선 46"/>
          <p:cNvCxnSpPr/>
          <p:nvPr/>
        </p:nvCxnSpPr>
        <p:spPr>
          <a:xfrm flipV="1">
            <a:off x="4840148" y="4683336"/>
            <a:ext cx="992241" cy="1534372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59" name="TextBox 58"/>
          <p:cNvSpPr txBox="1"/>
          <p:nvPr/>
        </p:nvSpPr>
        <p:spPr>
          <a:xfrm>
            <a:off x="5103664" y="5649165"/>
            <a:ext cx="14189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8. Send HTML Doc.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cxnSp>
        <p:nvCxnSpPr>
          <p:cNvPr id="60" name="직선 화살표 연결선 49"/>
          <p:cNvCxnSpPr/>
          <p:nvPr/>
        </p:nvCxnSpPr>
        <p:spPr>
          <a:xfrm flipV="1">
            <a:off x="7365812" y="4808231"/>
            <a:ext cx="1745318" cy="77494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61" name="TextBox 60"/>
          <p:cNvSpPr txBox="1"/>
          <p:nvPr/>
        </p:nvSpPr>
        <p:spPr>
          <a:xfrm>
            <a:off x="7507401" y="5319717"/>
            <a:ext cx="14045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9. View HTML Doc.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866971" y="5203560"/>
            <a:ext cx="6238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7. </a:t>
            </a:r>
            <a:r>
              <a:rPr lang="ko-KR" altLang="en-US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생성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sp>
        <p:nvSpPr>
          <p:cNvPr id="63" name="모서리가 둥근 직사각형 53"/>
          <p:cNvSpPr/>
          <p:nvPr/>
        </p:nvSpPr>
        <p:spPr>
          <a:xfrm>
            <a:off x="8386119" y="2130470"/>
            <a:ext cx="3805881" cy="599656"/>
          </a:xfrm>
          <a:prstGeom prst="roundRect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 w="635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표시될 데이터가 서버에서 확정되어 전달 됨</a:t>
            </a:r>
            <a:endParaRPr kumimoji="0" lang="en-US" altLang="ko-KR" sz="1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Web Browser</a:t>
            </a: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는 단지 화면 표시만 담당</a:t>
            </a:r>
          </a:p>
        </p:txBody>
      </p:sp>
      <p:sp>
        <p:nvSpPr>
          <p:cNvPr id="64" name="세로로 말린 두루마리 모양 54"/>
          <p:cNvSpPr/>
          <p:nvPr/>
        </p:nvSpPr>
        <p:spPr>
          <a:xfrm>
            <a:off x="5058773" y="4957788"/>
            <a:ext cx="707627" cy="533929"/>
          </a:xfrm>
          <a:prstGeom prst="verticalScroll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html</a:t>
            </a:r>
            <a:endParaRPr kumimoji="0" lang="ko-KR" altLang="en-US" sz="1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pic>
        <p:nvPicPr>
          <p:cNvPr id="71" name="Picture 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3835" y="3601917"/>
            <a:ext cx="1667206" cy="1308756"/>
          </a:xfrm>
          <a:prstGeom prst="rect">
            <a:avLst/>
          </a:prstGeom>
        </p:spPr>
      </p:pic>
      <p:sp>
        <p:nvSpPr>
          <p:cNvPr id="65" name="세로로 말린 두루마리 모양 55"/>
          <p:cNvSpPr/>
          <p:nvPr/>
        </p:nvSpPr>
        <p:spPr>
          <a:xfrm>
            <a:off x="7738198" y="4808231"/>
            <a:ext cx="707627" cy="533929"/>
          </a:xfrm>
          <a:prstGeom prst="verticalScroll">
            <a:avLst/>
          </a:prstGeom>
          <a:solidFill>
            <a:srgbClr val="5B9BD5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html</a:t>
            </a:r>
            <a:endParaRPr kumimoji="0" lang="ko-KR" altLang="en-US" sz="1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2750" y="3804437"/>
            <a:ext cx="2611807" cy="1907441"/>
          </a:xfrm>
          <a:prstGeom prst="rect">
            <a:avLst/>
          </a:prstGeom>
        </p:spPr>
      </p:pic>
      <p:sp>
        <p:nvSpPr>
          <p:cNvPr id="76" name="TextBox 75"/>
          <p:cNvSpPr txBox="1"/>
          <p:nvPr/>
        </p:nvSpPr>
        <p:spPr>
          <a:xfrm>
            <a:off x="7196418" y="3938934"/>
            <a:ext cx="2026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1. http://192.168.0.1/</a:t>
            </a:r>
            <a:r>
              <a:rPr lang="en-US" altLang="ko-KR" sz="1100" dirty="0" err="1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xxx.html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09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 </a:t>
            </a:r>
            <a:r>
              <a:rPr lang="en-US" altLang="ko-KR" dirty="0" smtClean="0"/>
              <a:t>1</a:t>
            </a:r>
            <a:r>
              <a:rPr lang="ko-KR" altLang="en-US" dirty="0" smtClean="0"/>
              <a:t> 강</a:t>
            </a:r>
            <a:br>
              <a:rPr lang="ko-KR" altLang="en-US" dirty="0" smtClean="0"/>
            </a:br>
            <a:r>
              <a:rPr lang="en-US" altLang="ko-KR" dirty="0" smtClean="0"/>
              <a:t>Web Server</a:t>
            </a:r>
            <a:r>
              <a:rPr lang="ko-KR" altLang="en-US" dirty="0" smtClean="0"/>
              <a:t> 소개</a:t>
            </a:r>
            <a:r>
              <a:rPr lang="en-US" altLang="ko-KR" dirty="0" smtClean="0"/>
              <a:t> – Web API </a:t>
            </a:r>
            <a:r>
              <a:rPr lang="ko-KR" altLang="en-US" dirty="0" smtClean="0"/>
              <a:t>기반</a:t>
            </a:r>
            <a:endParaRPr lang="en-US" dirty="0"/>
          </a:p>
        </p:txBody>
      </p:sp>
      <p:cxnSp>
        <p:nvCxnSpPr>
          <p:cNvPr id="106" name="직선 화살표 연결선 35"/>
          <p:cNvCxnSpPr/>
          <p:nvPr/>
        </p:nvCxnSpPr>
        <p:spPr>
          <a:xfrm flipV="1">
            <a:off x="2303190" y="3322164"/>
            <a:ext cx="1475540" cy="12049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08" name="모서리가 둥근 직사각형 4"/>
          <p:cNvSpPr/>
          <p:nvPr/>
        </p:nvSpPr>
        <p:spPr>
          <a:xfrm>
            <a:off x="3807600" y="2554452"/>
            <a:ext cx="771006" cy="4103531"/>
          </a:xfrm>
          <a:prstGeom prst="roundRect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Web Server</a:t>
            </a:r>
            <a:endParaRPr kumimoji="0" lang="ko-KR" altLang="en-US" sz="14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cxnSp>
        <p:nvCxnSpPr>
          <p:cNvPr id="110" name="직선 화살표 연결선 6"/>
          <p:cNvCxnSpPr/>
          <p:nvPr/>
        </p:nvCxnSpPr>
        <p:spPr>
          <a:xfrm flipH="1">
            <a:off x="6448962" y="3512588"/>
            <a:ext cx="2043753" cy="347317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11" name="TextBox 110"/>
          <p:cNvSpPr txBox="1"/>
          <p:nvPr/>
        </p:nvSpPr>
        <p:spPr>
          <a:xfrm>
            <a:off x="6871240" y="3213219"/>
            <a:ext cx="20265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1. http://192.168.0.1/</a:t>
            </a:r>
            <a:r>
              <a:rPr lang="en-US" altLang="ko-KR" sz="1100" dirty="0" err="1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xxx.html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sp>
        <p:nvSpPr>
          <p:cNvPr id="112" name="모서리가 둥근 직사각형 8"/>
          <p:cNvSpPr/>
          <p:nvPr/>
        </p:nvSpPr>
        <p:spPr>
          <a:xfrm>
            <a:off x="1399410" y="2687166"/>
            <a:ext cx="983685" cy="960927"/>
          </a:xfrm>
          <a:prstGeom prst="roundRect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Web Directory</a:t>
            </a:r>
          </a:p>
        </p:txBody>
      </p:sp>
      <p:sp>
        <p:nvSpPr>
          <p:cNvPr id="113" name="모서리가 둥근 직사각형 9"/>
          <p:cNvSpPr/>
          <p:nvPr/>
        </p:nvSpPr>
        <p:spPr>
          <a:xfrm>
            <a:off x="1409893" y="3778424"/>
            <a:ext cx="973202" cy="578577"/>
          </a:xfrm>
          <a:prstGeom prst="roundRect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Open API</a:t>
            </a:r>
            <a:b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</a:b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Library</a:t>
            </a:r>
            <a:endParaRPr kumimoji="0" lang="ko-KR" altLang="en-US" sz="1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cxnSp>
        <p:nvCxnSpPr>
          <p:cNvPr id="115" name="직선 화살표 연결선 12"/>
          <p:cNvCxnSpPr/>
          <p:nvPr/>
        </p:nvCxnSpPr>
        <p:spPr>
          <a:xfrm flipH="1">
            <a:off x="2406684" y="2891740"/>
            <a:ext cx="1362523" cy="22827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16" name="TextBox 115"/>
          <p:cNvSpPr txBox="1"/>
          <p:nvPr/>
        </p:nvSpPr>
        <p:spPr>
          <a:xfrm>
            <a:off x="2332621" y="2613241"/>
            <a:ext cx="11801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3. Find </a:t>
            </a:r>
            <a:r>
              <a:rPr lang="en-US" altLang="ko-KR" sz="1100" dirty="0" err="1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xxx.html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sp>
        <p:nvSpPr>
          <p:cNvPr id="117" name="세로로 말린 두루마리 모양 21"/>
          <p:cNvSpPr/>
          <p:nvPr/>
        </p:nvSpPr>
        <p:spPr>
          <a:xfrm>
            <a:off x="2646843" y="3074065"/>
            <a:ext cx="901223" cy="523042"/>
          </a:xfrm>
          <a:prstGeom prst="verticalScroll">
            <a:avLst/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html</a:t>
            </a:r>
            <a:endParaRPr kumimoji="0" lang="ko-KR" altLang="en-US" sz="1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cxnSp>
        <p:nvCxnSpPr>
          <p:cNvPr id="118" name="직선 화살표 연결선 23"/>
          <p:cNvCxnSpPr/>
          <p:nvPr/>
        </p:nvCxnSpPr>
        <p:spPr>
          <a:xfrm flipH="1" flipV="1">
            <a:off x="4616999" y="2903734"/>
            <a:ext cx="1478908" cy="781192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19" name="TextBox 118"/>
          <p:cNvSpPr txBox="1"/>
          <p:nvPr/>
        </p:nvSpPr>
        <p:spPr>
          <a:xfrm>
            <a:off x="4643840" y="2689109"/>
            <a:ext cx="16594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2. GET RgConnect.html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cxnSp>
        <p:nvCxnSpPr>
          <p:cNvPr id="120" name="직선 화살표 연결선 26"/>
          <p:cNvCxnSpPr/>
          <p:nvPr/>
        </p:nvCxnSpPr>
        <p:spPr>
          <a:xfrm flipV="1">
            <a:off x="4607476" y="4606217"/>
            <a:ext cx="1001995" cy="463924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1" name="직선 화살표 연결선 28"/>
          <p:cNvCxnSpPr/>
          <p:nvPr/>
        </p:nvCxnSpPr>
        <p:spPr>
          <a:xfrm flipV="1">
            <a:off x="6935949" y="4097915"/>
            <a:ext cx="1614430" cy="12967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22" name="TextBox 121"/>
          <p:cNvSpPr txBox="1"/>
          <p:nvPr/>
        </p:nvSpPr>
        <p:spPr>
          <a:xfrm>
            <a:off x="6369277" y="4795390"/>
            <a:ext cx="22031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6. AJAX</a:t>
            </a:r>
            <a:r>
              <a:rPr lang="ko-KR" altLang="en-US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를 통한 </a:t>
            </a:r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API </a:t>
            </a:r>
            <a:r>
              <a:rPr lang="ko-KR" altLang="en-US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호출</a:t>
            </a:r>
            <a:endParaRPr lang="en-US" altLang="ko-KR" sz="1100" dirty="0" smtClean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http://192.168.0.1/</a:t>
            </a:r>
            <a:r>
              <a:rPr lang="en-US" altLang="ko-KR" sz="1100" dirty="0" err="1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api?xxx</a:t>
            </a:r>
            <a:endParaRPr lang="ko-KR" altLang="en-US" sz="1100" dirty="0" smtClean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cxnSp>
        <p:nvCxnSpPr>
          <p:cNvPr id="123" name="직선 화살표 연결선 37"/>
          <p:cNvCxnSpPr/>
          <p:nvPr/>
        </p:nvCxnSpPr>
        <p:spPr>
          <a:xfrm>
            <a:off x="4578606" y="3332476"/>
            <a:ext cx="929508" cy="631235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24" name="TextBox 123"/>
          <p:cNvSpPr txBox="1"/>
          <p:nvPr/>
        </p:nvSpPr>
        <p:spPr>
          <a:xfrm>
            <a:off x="4534655" y="3176207"/>
            <a:ext cx="19143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4. 200 OK, RgConnect.html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7033625" y="3859905"/>
            <a:ext cx="130356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5. JavaScript </a:t>
            </a:r>
            <a:r>
              <a:rPr lang="ko-KR" altLang="en-US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실행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cxnSp>
        <p:nvCxnSpPr>
          <p:cNvPr id="126" name="직선 화살표 연결선 45"/>
          <p:cNvCxnSpPr>
            <a:endCxn id="108" idx="3"/>
          </p:cNvCxnSpPr>
          <p:nvPr/>
        </p:nvCxnSpPr>
        <p:spPr>
          <a:xfrm flipH="1" flipV="1">
            <a:off x="7302405" y="4476806"/>
            <a:ext cx="1190311" cy="12704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7" name="직선 화살표 연결선 54"/>
          <p:cNvCxnSpPr/>
          <p:nvPr/>
        </p:nvCxnSpPr>
        <p:spPr>
          <a:xfrm flipH="1" flipV="1">
            <a:off x="4603223" y="3963711"/>
            <a:ext cx="599477" cy="182166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28" name="TextBox 127"/>
          <p:cNvSpPr txBox="1"/>
          <p:nvPr/>
        </p:nvSpPr>
        <p:spPr>
          <a:xfrm>
            <a:off x="4518607" y="4093655"/>
            <a:ext cx="893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7. WEB API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sp>
        <p:nvSpPr>
          <p:cNvPr id="129" name="세로로 말린 두루마리 모양 59"/>
          <p:cNvSpPr/>
          <p:nvPr/>
        </p:nvSpPr>
        <p:spPr>
          <a:xfrm>
            <a:off x="7667445" y="4305982"/>
            <a:ext cx="677667" cy="388454"/>
          </a:xfrm>
          <a:prstGeom prst="verticalScroll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JSON</a:t>
            </a:r>
            <a:endParaRPr kumimoji="0" lang="ko-KR" altLang="en-US" sz="1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cxnSp>
        <p:nvCxnSpPr>
          <p:cNvPr id="130" name="직선 화살표 연결선 60"/>
          <p:cNvCxnSpPr/>
          <p:nvPr/>
        </p:nvCxnSpPr>
        <p:spPr>
          <a:xfrm flipH="1" flipV="1">
            <a:off x="2377254" y="3992447"/>
            <a:ext cx="1401476" cy="20177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1" name="TextBox 130"/>
          <p:cNvSpPr txBox="1"/>
          <p:nvPr/>
        </p:nvSpPr>
        <p:spPr>
          <a:xfrm>
            <a:off x="2496030" y="3744910"/>
            <a:ext cx="7809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8. </a:t>
            </a:r>
            <a:r>
              <a:rPr lang="en-US" altLang="ko-KR" sz="1100" dirty="0" err="1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API.xxx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sp>
        <p:nvSpPr>
          <p:cNvPr id="132" name="세로로 말린 두루마리 모양 64"/>
          <p:cNvSpPr/>
          <p:nvPr/>
        </p:nvSpPr>
        <p:spPr>
          <a:xfrm>
            <a:off x="1361282" y="4856932"/>
            <a:ext cx="677667" cy="388454"/>
          </a:xfrm>
          <a:prstGeom prst="verticalScroll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JSON</a:t>
            </a:r>
            <a:endParaRPr kumimoji="0" lang="ko-KR" altLang="en-US" sz="1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cxnSp>
        <p:nvCxnSpPr>
          <p:cNvPr id="133" name="직선 화살표 연결선 66"/>
          <p:cNvCxnSpPr/>
          <p:nvPr/>
        </p:nvCxnSpPr>
        <p:spPr>
          <a:xfrm>
            <a:off x="1698456" y="4357003"/>
            <a:ext cx="1659" cy="446279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4" name="TextBox 133"/>
          <p:cNvSpPr txBox="1"/>
          <p:nvPr/>
        </p:nvSpPr>
        <p:spPr>
          <a:xfrm>
            <a:off x="1712423" y="4455141"/>
            <a:ext cx="14285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9. </a:t>
            </a:r>
            <a:r>
              <a:rPr lang="ko-KR" altLang="en-US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결과 데이터 생성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cxnSp>
        <p:nvCxnSpPr>
          <p:cNvPr id="135" name="직선 화살표 연결선 70"/>
          <p:cNvCxnSpPr/>
          <p:nvPr/>
        </p:nvCxnSpPr>
        <p:spPr>
          <a:xfrm flipV="1">
            <a:off x="2069077" y="5070141"/>
            <a:ext cx="1709653" cy="11141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6" name="TextBox 135"/>
          <p:cNvSpPr txBox="1"/>
          <p:nvPr/>
        </p:nvSpPr>
        <p:spPr>
          <a:xfrm>
            <a:off x="2179278" y="5113794"/>
            <a:ext cx="7008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10. </a:t>
            </a:r>
            <a:r>
              <a:rPr lang="ko-KR" altLang="en-US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전송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4723420" y="5023261"/>
            <a:ext cx="7008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10. </a:t>
            </a:r>
            <a:r>
              <a:rPr lang="ko-KR" altLang="en-US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전송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cxnSp>
        <p:nvCxnSpPr>
          <p:cNvPr id="138" name="직선 화살표 연결선 78"/>
          <p:cNvCxnSpPr/>
          <p:nvPr/>
        </p:nvCxnSpPr>
        <p:spPr>
          <a:xfrm>
            <a:off x="6095907" y="5006958"/>
            <a:ext cx="2454472" cy="819875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9" name="세로로 말린 두루마리 모양 80"/>
          <p:cNvSpPr/>
          <p:nvPr/>
        </p:nvSpPr>
        <p:spPr>
          <a:xfrm>
            <a:off x="6616942" y="5291166"/>
            <a:ext cx="677667" cy="388454"/>
          </a:xfrm>
          <a:prstGeom prst="verticalScroll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JSON</a:t>
            </a:r>
            <a:endParaRPr kumimoji="0" lang="ko-KR" altLang="en-US" sz="1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5826039" y="5754673"/>
            <a:ext cx="279262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11. JSON Parse</a:t>
            </a:r>
          </a:p>
          <a:p>
            <a:pPr defTabSz="914400" latinLnBrk="1"/>
            <a:r>
              <a:rPr lang="en-US" altLang="ko-KR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12. JQuery</a:t>
            </a:r>
            <a:r>
              <a:rPr lang="ko-KR" altLang="en-US" sz="1100" dirty="0" smtClean="0">
                <a:solidFill>
                  <a:prstClr val="black"/>
                </a:solidFill>
                <a:latin typeface="맑은 고딕" panose="020F0502020204030204"/>
                <a:ea typeface="맑은 고딕" charset="0"/>
              </a:rPr>
              <a:t>를 통해 각 항목에 데이터 표시</a:t>
            </a:r>
            <a:endParaRPr lang="ko-KR" altLang="en-US" sz="1100" dirty="0">
              <a:solidFill>
                <a:prstClr val="black"/>
              </a:solidFill>
              <a:latin typeface="맑은 고딕" panose="020F0502020204030204"/>
              <a:ea typeface="맑은 고딕" charset="0"/>
            </a:endParaRPr>
          </a:p>
        </p:txBody>
      </p:sp>
      <p:sp>
        <p:nvSpPr>
          <p:cNvPr id="141" name="모서리가 둥근 직사각형 86"/>
          <p:cNvSpPr/>
          <p:nvPr/>
        </p:nvSpPr>
        <p:spPr>
          <a:xfrm>
            <a:off x="652725" y="2554453"/>
            <a:ext cx="582411" cy="3207666"/>
          </a:xfrm>
          <a:prstGeom prst="roundRect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5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DB</a:t>
            </a:r>
            <a:endParaRPr kumimoji="0" lang="ko-KR" altLang="en-US" sz="105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cxnSp>
        <p:nvCxnSpPr>
          <p:cNvPr id="142" name="직선 화살표 연결선 91"/>
          <p:cNvCxnSpPr/>
          <p:nvPr/>
        </p:nvCxnSpPr>
        <p:spPr>
          <a:xfrm flipH="1" flipV="1">
            <a:off x="1254365" y="4093655"/>
            <a:ext cx="106918" cy="1"/>
          </a:xfrm>
          <a:prstGeom prst="straightConnector1">
            <a:avLst/>
          </a:prstGeom>
          <a:noFill/>
          <a:ln w="6350" cap="flat" cmpd="sng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7" name="모서리가 둥근 직사각형 101"/>
          <p:cNvSpPr/>
          <p:nvPr/>
        </p:nvSpPr>
        <p:spPr>
          <a:xfrm>
            <a:off x="7973730" y="2075031"/>
            <a:ext cx="3995352" cy="553440"/>
          </a:xfrm>
          <a:prstGeom prst="roundRect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 w="635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표시될 데이터를 </a:t>
            </a:r>
            <a:r>
              <a: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AJAX</a:t>
            </a: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를 통해 서버로부터 받아</a:t>
            </a:r>
            <a:r>
              <a: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,</a:t>
            </a:r>
            <a:br>
              <a: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</a:br>
            <a:r>
              <a:rPr kumimoji="0" lang="en-US" altLang="ko-KR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Web Browser</a:t>
            </a:r>
            <a:r>
              <a:rPr kumimoji="0" lang="ko-KR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에서 표시</a:t>
            </a:r>
          </a:p>
        </p:txBody>
      </p:sp>
      <p:pic>
        <p:nvPicPr>
          <p:cNvPr id="149" name="Picture 1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7595" y="3523223"/>
            <a:ext cx="1667206" cy="1308756"/>
          </a:xfrm>
          <a:prstGeom prst="rect">
            <a:avLst/>
          </a:prstGeom>
        </p:spPr>
      </p:pic>
      <p:sp>
        <p:nvSpPr>
          <p:cNvPr id="148" name="세로로 말린 두루마리 모양 104"/>
          <p:cNvSpPr/>
          <p:nvPr/>
        </p:nvSpPr>
        <p:spPr>
          <a:xfrm>
            <a:off x="7167501" y="5382724"/>
            <a:ext cx="655931" cy="418540"/>
          </a:xfrm>
          <a:prstGeom prst="verticalScroll">
            <a:avLst/>
          </a:prstGeom>
          <a:solidFill>
            <a:srgbClr val="70AD47"/>
          </a:solidFill>
          <a:ln w="12700" cap="flat" cmpd="sng" algn="ctr">
            <a:solidFill>
              <a:srgbClr val="70AD47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charset="0"/>
                <a:cs typeface=""/>
              </a:rPr>
              <a:t>html</a:t>
            </a:r>
            <a:endParaRPr kumimoji="0" lang="ko-KR" altLang="en-US" sz="12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charset="0"/>
              <a:cs typeface=""/>
            </a:endParaRPr>
          </a:p>
        </p:txBody>
      </p:sp>
      <p:pic>
        <p:nvPicPr>
          <p:cNvPr id="150" name="Picture 1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6794" y="3501420"/>
            <a:ext cx="3517489" cy="256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37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/>
              <a:t>1</a:t>
            </a:r>
            <a:r>
              <a:rPr lang="ko-KR" altLang="en-US" dirty="0"/>
              <a:t> </a:t>
            </a:r>
            <a:r>
              <a:rPr lang="ko-KR" altLang="en-US" dirty="0" smtClean="0"/>
              <a:t>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smtClean="0"/>
              <a:t>Mongoose Web Server</a:t>
            </a:r>
            <a:r>
              <a:rPr lang="ko-KR" altLang="en-US" dirty="0"/>
              <a:t> </a:t>
            </a:r>
            <a:r>
              <a:rPr lang="ko-KR" altLang="en-US" dirty="0" smtClean="0"/>
              <a:t>소개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608723"/>
          </a:xfrm>
        </p:spPr>
        <p:txBody>
          <a:bodyPr>
            <a:normAutofit fontScale="70000" lnSpcReduction="20000"/>
          </a:bodyPr>
          <a:lstStyle/>
          <a:p>
            <a:r>
              <a:rPr lang="ko-KR" altLang="en-US" dirty="0" smtClean="0"/>
              <a:t>개요</a:t>
            </a:r>
          </a:p>
          <a:p>
            <a:pPr lvl="1"/>
            <a:r>
              <a:rPr lang="en-US" dirty="0" smtClean="0"/>
              <a:t>Mongoose is an embedded HTTP </a:t>
            </a:r>
            <a:r>
              <a:rPr lang="en-US" dirty="0"/>
              <a:t>and </a:t>
            </a:r>
            <a:r>
              <a:rPr lang="en-US" dirty="0" err="1"/>
              <a:t>Websocket</a:t>
            </a:r>
            <a:r>
              <a:rPr lang="en-US" dirty="0"/>
              <a:t> library, which can turn anything into a web server in 5 minutes time and few lines of C/C++ code. </a:t>
            </a:r>
            <a:endParaRPr lang="en-US" dirty="0" smtClean="0"/>
          </a:p>
          <a:p>
            <a:pPr lvl="1"/>
            <a:r>
              <a:rPr lang="en-US" dirty="0" smtClean="0"/>
              <a:t>Mongoose </a:t>
            </a:r>
            <a:r>
              <a:rPr lang="en-US" dirty="0"/>
              <a:t>is used to serve Web GUI on embedded devices, implement </a:t>
            </a:r>
            <a:r>
              <a:rPr lang="en-US" dirty="0" err="1"/>
              <a:t>RESTful</a:t>
            </a:r>
            <a:r>
              <a:rPr lang="en-US" dirty="0"/>
              <a:t> services and RPC frameworks (e.g. JSON-RPC</a:t>
            </a:r>
            <a:r>
              <a:rPr lang="en-US" dirty="0" smtClean="0"/>
              <a:t>)</a:t>
            </a:r>
          </a:p>
          <a:p>
            <a:r>
              <a:rPr lang="en-US" dirty="0" smtClean="0"/>
              <a:t>Features</a:t>
            </a:r>
          </a:p>
          <a:p>
            <a:pPr lvl="1"/>
            <a:r>
              <a:rPr lang="en-US" dirty="0" smtClean="0"/>
              <a:t>General</a:t>
            </a:r>
          </a:p>
          <a:p>
            <a:pPr lvl="2"/>
            <a:r>
              <a:rPr lang="en-US" dirty="0" smtClean="0"/>
              <a:t>200</a:t>
            </a:r>
            <a:r>
              <a:rPr lang="en-US" altLang="ko-KR" dirty="0" smtClean="0"/>
              <a:t>4</a:t>
            </a:r>
            <a:r>
              <a:rPr lang="ko-KR" altLang="en-US" dirty="0" smtClean="0"/>
              <a:t>년부터 </a:t>
            </a:r>
            <a:r>
              <a:rPr lang="en-US" altLang="ko-KR" dirty="0" smtClean="0"/>
              <a:t>1</a:t>
            </a:r>
            <a:r>
              <a:rPr lang="ko-KR" altLang="en-US" dirty="0" smtClean="0"/>
              <a:t>억 이상의 누적 다운로드</a:t>
            </a:r>
          </a:p>
          <a:p>
            <a:pPr lvl="2"/>
            <a:r>
              <a:rPr lang="ko-KR" altLang="en-US" dirty="0" smtClean="0"/>
              <a:t>수년동안 개선되고</a:t>
            </a:r>
            <a:r>
              <a:rPr lang="en-US" altLang="ko-KR" dirty="0" smtClean="0"/>
              <a:t>,</a:t>
            </a:r>
            <a:r>
              <a:rPr lang="ko-KR" altLang="en-US" dirty="0" smtClean="0"/>
              <a:t> 정제되어 안정적</a:t>
            </a:r>
            <a:endParaRPr lang="en-US" dirty="0"/>
          </a:p>
          <a:p>
            <a:pPr lvl="2"/>
            <a:r>
              <a:rPr lang="ko-KR" altLang="en-US" dirty="0" smtClean="0"/>
              <a:t>매우 가벼우며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en-US" altLang="ko-KR" dirty="0" smtClean="0"/>
              <a:t>40kB </a:t>
            </a:r>
            <a:r>
              <a:rPr lang="ko-KR" altLang="en-US" dirty="0" smtClean="0"/>
              <a:t>이하의 코드로 이뤄졌으며</a:t>
            </a:r>
            <a:r>
              <a:rPr lang="en-US" altLang="ko-KR" dirty="0" smtClean="0"/>
              <a:t>,</a:t>
            </a:r>
            <a:r>
              <a:rPr lang="ko-KR" altLang="en-US" dirty="0" smtClean="0"/>
              <a:t> 작은 리소스에서 실행 가능</a:t>
            </a:r>
          </a:p>
          <a:p>
            <a:pPr lvl="1"/>
            <a:r>
              <a:rPr lang="en-US" dirty="0" smtClean="0"/>
              <a:t>Specification</a:t>
            </a:r>
            <a:endParaRPr lang="en-US" dirty="0"/>
          </a:p>
          <a:p>
            <a:pPr lvl="2"/>
            <a:r>
              <a:rPr lang="en-US" dirty="0" err="1"/>
              <a:t>Crossplatform</a:t>
            </a:r>
            <a:r>
              <a:rPr lang="en-US" dirty="0"/>
              <a:t>: works on Windows, Mac, UNIX/Linux, iPhone, Android </a:t>
            </a:r>
            <a:r>
              <a:rPr lang="en-US" dirty="0" err="1"/>
              <a:t>eCos</a:t>
            </a:r>
            <a:r>
              <a:rPr lang="en-US" dirty="0"/>
              <a:t>, QNX and many other environments</a:t>
            </a:r>
          </a:p>
          <a:p>
            <a:pPr lvl="2"/>
            <a:r>
              <a:rPr lang="en-US" dirty="0"/>
              <a:t>CGI, SSI, SSL, Digest </a:t>
            </a:r>
            <a:r>
              <a:rPr lang="en-US" dirty="0" err="1"/>
              <a:t>auth</a:t>
            </a:r>
            <a:r>
              <a:rPr lang="en-US" dirty="0"/>
              <a:t>, </a:t>
            </a:r>
            <a:r>
              <a:rPr lang="en-US" dirty="0" err="1"/>
              <a:t>Websocket</a:t>
            </a:r>
            <a:r>
              <a:rPr lang="en-US" dirty="0"/>
              <a:t>, </a:t>
            </a:r>
            <a:r>
              <a:rPr lang="en-US" dirty="0" err="1"/>
              <a:t>WEbDAV</a:t>
            </a:r>
            <a:r>
              <a:rPr lang="en-US" dirty="0"/>
              <a:t>, Resumed download, URL rewrite, file blacklist, HTTP proxy</a:t>
            </a:r>
          </a:p>
          <a:p>
            <a:pPr lvl="2"/>
            <a:r>
              <a:rPr lang="en-US" dirty="0"/>
              <a:t>Custom error pages, Virtual hosts, IP-based ACL, Windows service, HTTP/HTTPS client</a:t>
            </a:r>
          </a:p>
          <a:p>
            <a:pPr lvl="2"/>
            <a:r>
              <a:rPr lang="en-US" dirty="0"/>
              <a:t>Simple and clean embedding API. The source is in single file to make embedding easy</a:t>
            </a:r>
          </a:p>
          <a:p>
            <a:pPr lvl="2"/>
            <a:r>
              <a:rPr lang="en-US" dirty="0"/>
              <a:t>Asynchronous, non-blocking core supporting single- or multi-threaded </a:t>
            </a:r>
            <a:r>
              <a:rPr lang="en-US" dirty="0" smtClean="0"/>
              <a:t>usage</a:t>
            </a:r>
          </a:p>
          <a:p>
            <a:r>
              <a:rPr lang="en-US" dirty="0" smtClean="0"/>
              <a:t>Home Page: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www.cesanta.com/mongoose</a:t>
            </a:r>
            <a:r>
              <a:rPr lang="ko-KR" altLang="en-US" dirty="0" smtClean="0"/>
              <a:t> </a:t>
            </a:r>
          </a:p>
          <a:p>
            <a:r>
              <a:rPr lang="en-US" dirty="0" smtClean="0"/>
              <a:t>Open Project: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github.com/cesanta/mongoose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64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/>
              <a:t>1</a:t>
            </a:r>
            <a:r>
              <a:rPr lang="ko-KR" altLang="en-US" dirty="0"/>
              <a:t> </a:t>
            </a:r>
            <a:r>
              <a:rPr lang="ko-KR" altLang="en-US" dirty="0" smtClean="0"/>
              <a:t>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 smtClean="0"/>
              <a:t>실습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 Web Server</a:t>
            </a:r>
          </a:p>
          <a:p>
            <a:r>
              <a:rPr lang="en-US" dirty="0" err="1" smtClean="0"/>
              <a:t>WebSocket</a:t>
            </a:r>
            <a:r>
              <a:rPr lang="ko-KR" altLang="en-US" dirty="0" smtClean="0"/>
              <a:t>기반 </a:t>
            </a:r>
            <a:r>
              <a:rPr lang="en-US" altLang="ko-KR" dirty="0" smtClean="0"/>
              <a:t>Chat</a:t>
            </a:r>
          </a:p>
          <a:p>
            <a:r>
              <a:rPr lang="en-US" dirty="0" smtClean="0"/>
              <a:t>Source Code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drive.google.com/file/d/0B4U68_kgJNwJTE1vS0x0Sk1WbHM/view?usp=sharing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56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197</TotalTime>
  <Words>502</Words>
  <Application>Microsoft Macintosh PowerPoint</Application>
  <PresentationFormat>와이드스크린</PresentationFormat>
  <Paragraphs>127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맑은 고딕</vt:lpstr>
      <vt:lpstr>Arial</vt:lpstr>
      <vt:lpstr>Century Gothic</vt:lpstr>
      <vt:lpstr>HY중고딕</vt:lpstr>
      <vt:lpstr>Wingdings 3</vt:lpstr>
      <vt:lpstr>Wisp</vt:lpstr>
      <vt:lpstr>C++로 만들어보는 Web API - #1</vt:lpstr>
      <vt:lpstr>순서</vt:lpstr>
      <vt:lpstr>C++로 만들어보는 Web API 소개(1/2)</vt:lpstr>
      <vt:lpstr>C++로 만들어보는 Web API 소개 - 일정</vt:lpstr>
      <vt:lpstr>제 1 강 Web Server 소개 – CGI 기반</vt:lpstr>
      <vt:lpstr>제 1 강 Web Server 소개 – Web API 기반</vt:lpstr>
      <vt:lpstr>제 1 강 Mongoose Web Server 소개</vt:lpstr>
      <vt:lpstr>제 1 강 실습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C++로 만들어보는 Web API - #1</dc:title>
  <dc:creator>김만수</dc:creator>
  <cp:lastModifiedBy>Microsoft Office User</cp:lastModifiedBy>
  <cp:revision>42</cp:revision>
  <dcterms:created xsi:type="dcterms:W3CDTF">2015-10-10T23:38:05Z</dcterms:created>
  <dcterms:modified xsi:type="dcterms:W3CDTF">2015-10-24T13:26:22Z</dcterms:modified>
</cp:coreProperties>
</file>

<file path=docProps/thumbnail.jpeg>
</file>